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187" autoAdjust="0"/>
  </p:normalViewPr>
  <p:slideViewPr>
    <p:cSldViewPr snapToGrid="0">
      <p:cViewPr>
        <p:scale>
          <a:sx n="100" d="100"/>
          <a:sy n="100" d="100"/>
        </p:scale>
        <p:origin x="9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289337"/>
            <a:ext cx="12192000" cy="775778"/>
          </a:xfrm>
        </p:spPr>
        <p:txBody>
          <a:bodyPr>
            <a:normAutofit/>
          </a:bodyPr>
          <a:lstStyle/>
          <a:p>
            <a:r>
              <a:rPr lang="es-ES" sz="3200" dirty="0" smtClean="0">
                <a:solidFill>
                  <a:schemeClr val="accent1">
                    <a:lumMod val="50000"/>
                  </a:schemeClr>
                </a:solidFill>
              </a:rPr>
              <a:t>PLAZOS DETERMINADOS EN LA LEY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>
          <a:xfrm>
            <a:off x="3251617" y="1866258"/>
            <a:ext cx="5107878" cy="419379"/>
          </a:xfrm>
        </p:spPr>
        <p:txBody>
          <a:bodyPr/>
          <a:lstStyle/>
          <a:p>
            <a:r>
              <a:rPr lang="en-US" sz="2000" dirty="0" smtClean="0"/>
              <a:t>DECRETO 5-2021 </a:t>
            </a:r>
            <a:endParaRPr lang="en-US" sz="20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4A62CB-F33A-48F3-8D42-F6B687FA4ACC}"/>
              </a:ext>
            </a:extLst>
          </p:cNvPr>
          <p:cNvCxnSpPr>
            <a:cxnSpLocks/>
          </p:cNvCxnSpPr>
          <p:nvPr/>
        </p:nvCxnSpPr>
        <p:spPr>
          <a:xfrm>
            <a:off x="1521068" y="4058245"/>
            <a:ext cx="9170506" cy="639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iamond 12">
            <a:extLst>
              <a:ext uri="{FF2B5EF4-FFF2-40B4-BE49-F238E27FC236}">
                <a16:creationId xmlns:a16="http://schemas.microsoft.com/office/drawing/2014/main" id="{96B1F91E-F4CD-433C-B506-E7F97C87F4F4}"/>
              </a:ext>
            </a:extLst>
          </p:cNvPr>
          <p:cNvSpPr/>
          <p:nvPr/>
        </p:nvSpPr>
        <p:spPr>
          <a:xfrm>
            <a:off x="2289019" y="3908722"/>
            <a:ext cx="318479" cy="318479"/>
          </a:xfrm>
          <a:prstGeom prst="diamond">
            <a:avLst/>
          </a:prstGeom>
          <a:solidFill>
            <a:schemeClr val="tx2">
              <a:lumMod val="5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DBF5A8-5E5F-4FC4-A150-47E209A56248}"/>
              </a:ext>
            </a:extLst>
          </p:cNvPr>
          <p:cNvGrpSpPr/>
          <p:nvPr/>
        </p:nvGrpSpPr>
        <p:grpSpPr>
          <a:xfrm>
            <a:off x="1572065" y="2829263"/>
            <a:ext cx="1728000" cy="731520"/>
            <a:chOff x="632103" y="2366048"/>
            <a:chExt cx="1728000" cy="731520"/>
          </a:xfrm>
        </p:grpSpPr>
        <p:sp>
          <p:nvSpPr>
            <p:cNvPr id="15" name="Pentagon 5">
              <a:extLst>
                <a:ext uri="{FF2B5EF4-FFF2-40B4-BE49-F238E27FC236}">
                  <a16:creationId xmlns:a16="http://schemas.microsoft.com/office/drawing/2014/main" id="{6DBDC0D6-62F7-4EA7-9ED5-7150B10BE637}"/>
                </a:ext>
              </a:extLst>
            </p:cNvPr>
            <p:cNvSpPr/>
            <p:nvPr/>
          </p:nvSpPr>
          <p:spPr>
            <a:xfrm rot="5400000">
              <a:off x="1130343" y="1867808"/>
              <a:ext cx="731520" cy="1728000"/>
            </a:xfrm>
            <a:prstGeom prst="homePlate">
              <a:avLst>
                <a:gd name="adj" fmla="val 34375"/>
              </a:avLst>
            </a:prstGeom>
            <a:solidFill>
              <a:schemeClr val="bg1"/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rgbClr val="002060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DEA1FBD-6FF7-4C08-9F5C-1CDAD0DD95B0}"/>
                </a:ext>
              </a:extLst>
            </p:cNvPr>
            <p:cNvSpPr txBox="1"/>
            <p:nvPr/>
          </p:nvSpPr>
          <p:spPr>
            <a:xfrm>
              <a:off x="1007332" y="2425426"/>
              <a:ext cx="1076735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dirty="0" smtClean="0">
                  <a:solidFill>
                    <a:srgbClr val="002060"/>
                  </a:solidFill>
                  <a:cs typeface="Arial" pitchFamily="34" charset="0"/>
                </a:rPr>
                <a:t>6 MESES</a:t>
              </a:r>
              <a:endParaRPr lang="ko-KR" altLang="en-US" sz="1600" b="1" dirty="0">
                <a:solidFill>
                  <a:srgbClr val="002060"/>
                </a:solidFill>
                <a:cs typeface="Arial" pitchFamily="34" charset="0"/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A4523D6E-09E5-45D8-8A16-5178F8D464A9}"/>
              </a:ext>
            </a:extLst>
          </p:cNvPr>
          <p:cNvSpPr txBox="1"/>
          <p:nvPr/>
        </p:nvSpPr>
        <p:spPr>
          <a:xfrm>
            <a:off x="1554810" y="4932398"/>
            <a:ext cx="18783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GT" altLang="ko-KR" sz="1200" dirty="0" smtClean="0">
                <a:solidFill>
                  <a:srgbClr val="0B2A4A"/>
                </a:solidFill>
                <a:latin typeface="Century Gothic" panose="020B0502020202020204" pitchFamily="34" charset="0"/>
                <a:cs typeface="Arial" pitchFamily="34" charset="0"/>
              </a:rPr>
              <a:t>Las autoridades deberán colocar sus formularios/ solicitudes en línea, a través sus páginas web. </a:t>
            </a:r>
          </a:p>
          <a:p>
            <a:pPr algn="ctr"/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9583E7A-0AA1-46A7-A55F-BDD74C911E1B}"/>
              </a:ext>
            </a:extLst>
          </p:cNvPr>
          <p:cNvSpPr txBox="1"/>
          <p:nvPr/>
        </p:nvSpPr>
        <p:spPr>
          <a:xfrm>
            <a:off x="1554809" y="4382142"/>
            <a:ext cx="1878382" cy="52322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GT" altLang="ko-KR" sz="1400" b="1" dirty="0" smtClean="0">
                <a:solidFill>
                  <a:schemeClr val="bg1"/>
                </a:solidFill>
                <a:cs typeface="Arial" pitchFamily="34" charset="0"/>
              </a:rPr>
              <a:t>Publicación de Formularios </a:t>
            </a:r>
            <a:endParaRPr lang="es-GT" altLang="ko-KR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8F3B4C3-55D6-4743-BBEB-CC66AF93E5A5}"/>
              </a:ext>
            </a:extLst>
          </p:cNvPr>
          <p:cNvCxnSpPr/>
          <p:nvPr/>
        </p:nvCxnSpPr>
        <p:spPr>
          <a:xfrm flipV="1">
            <a:off x="1630000" y="5995688"/>
            <a:ext cx="1803191" cy="1896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iamond 19">
            <a:extLst>
              <a:ext uri="{FF2B5EF4-FFF2-40B4-BE49-F238E27FC236}">
                <a16:creationId xmlns:a16="http://schemas.microsoft.com/office/drawing/2014/main" id="{381C5369-B21B-4D3D-99EB-8CFD44E02BF0}"/>
              </a:ext>
            </a:extLst>
          </p:cNvPr>
          <p:cNvSpPr/>
          <p:nvPr/>
        </p:nvSpPr>
        <p:spPr>
          <a:xfrm>
            <a:off x="4846272" y="3900232"/>
            <a:ext cx="318479" cy="318479"/>
          </a:xfrm>
          <a:prstGeom prst="diamond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2336BE1-59EA-4D00-90E5-F4E9415573BB}"/>
              </a:ext>
            </a:extLst>
          </p:cNvPr>
          <p:cNvGrpSpPr/>
          <p:nvPr/>
        </p:nvGrpSpPr>
        <p:grpSpPr>
          <a:xfrm>
            <a:off x="4149496" y="2820773"/>
            <a:ext cx="1728000" cy="731520"/>
            <a:chOff x="573386" y="2366048"/>
            <a:chExt cx="1728000" cy="731520"/>
          </a:xfrm>
        </p:grpSpPr>
        <p:sp>
          <p:nvSpPr>
            <p:cNvPr id="22" name="Pentagon 14">
              <a:extLst>
                <a:ext uri="{FF2B5EF4-FFF2-40B4-BE49-F238E27FC236}">
                  <a16:creationId xmlns:a16="http://schemas.microsoft.com/office/drawing/2014/main" id="{C4495ADA-2997-44C7-8946-BEAF2686D6D7}"/>
                </a:ext>
              </a:extLst>
            </p:cNvPr>
            <p:cNvSpPr/>
            <p:nvPr/>
          </p:nvSpPr>
          <p:spPr>
            <a:xfrm rot="5400000">
              <a:off x="1071626" y="1867808"/>
              <a:ext cx="731520" cy="1728000"/>
            </a:xfrm>
            <a:prstGeom prst="homePlate">
              <a:avLst>
                <a:gd name="adj" fmla="val 34375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C4E2ED2-1359-40FD-A521-186BFE1D600A}"/>
                </a:ext>
              </a:extLst>
            </p:cNvPr>
            <p:cNvSpPr txBox="1"/>
            <p:nvPr/>
          </p:nvSpPr>
          <p:spPr>
            <a:xfrm>
              <a:off x="849145" y="2488402"/>
              <a:ext cx="1176481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rgbClr val="002060"/>
                  </a:solidFill>
                  <a:cs typeface="Arial" pitchFamily="34" charset="0"/>
                </a:rPr>
                <a:t>6 MESES</a:t>
              </a:r>
              <a:endParaRPr lang="ko-KR" altLang="en-US" sz="1600" b="1" dirty="0">
                <a:solidFill>
                  <a:srgbClr val="002060"/>
                </a:solidFill>
                <a:cs typeface="Arial" pitchFamily="34" charset="0"/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7874B520-BCD8-46AE-BE18-E5F3DA265463}"/>
              </a:ext>
            </a:extLst>
          </p:cNvPr>
          <p:cNvSpPr txBox="1"/>
          <p:nvPr/>
        </p:nvSpPr>
        <p:spPr>
          <a:xfrm>
            <a:off x="4085958" y="4833768"/>
            <a:ext cx="19469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GT" altLang="ko-KR" sz="1200" dirty="0" smtClean="0">
                <a:solidFill>
                  <a:srgbClr val="0B2A4A"/>
                </a:solidFill>
                <a:latin typeface="Century Gothic" panose="020B0502020202020204" pitchFamily="34" charset="0"/>
                <a:cs typeface="Arial" pitchFamily="34" charset="0"/>
              </a:rPr>
              <a:t>Deberán ser trasladados al ente encargado de impulsar la simplificación: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GT" altLang="ko-KR" sz="1200" dirty="0" smtClean="0">
                <a:solidFill>
                  <a:srgbClr val="0B2A4A"/>
                </a:solidFill>
                <a:latin typeface="Century Gothic" panose="020B0502020202020204" pitchFamily="34" charset="0"/>
                <a:cs typeface="Arial" pitchFamily="34" charset="0"/>
              </a:rPr>
              <a:t>GAE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GT" altLang="ko-KR" sz="1200" dirty="0" smtClean="0">
                <a:solidFill>
                  <a:srgbClr val="0B2A4A"/>
                </a:solidFill>
                <a:latin typeface="Century Gothic" panose="020B0502020202020204" pitchFamily="34" charset="0"/>
                <a:cs typeface="Arial" pitchFamily="34" charset="0"/>
              </a:rPr>
              <a:t>MINECO</a:t>
            </a:r>
          </a:p>
          <a:p>
            <a:pPr algn="ctr"/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B4D1CD8-CFCF-4BE5-B313-BB43E5592217}"/>
              </a:ext>
            </a:extLst>
          </p:cNvPr>
          <p:cNvSpPr txBox="1"/>
          <p:nvPr/>
        </p:nvSpPr>
        <p:spPr>
          <a:xfrm>
            <a:off x="4175251" y="4373652"/>
            <a:ext cx="1728000" cy="52322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GT" altLang="ko-KR" sz="1400" b="1" dirty="0" smtClean="0">
                <a:solidFill>
                  <a:schemeClr val="bg1"/>
                </a:solidFill>
                <a:cs typeface="Arial" pitchFamily="34" charset="0"/>
              </a:rPr>
              <a:t>Planes de Simplificación</a:t>
            </a:r>
            <a:endParaRPr lang="es-GT" altLang="ko-KR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52F6F6E-39D6-46AF-B727-A3EC9BDB7D54}"/>
              </a:ext>
            </a:extLst>
          </p:cNvPr>
          <p:cNvCxnSpPr/>
          <p:nvPr/>
        </p:nvCxnSpPr>
        <p:spPr>
          <a:xfrm>
            <a:off x="4184106" y="5987198"/>
            <a:ext cx="1728000" cy="8037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Diamond 26">
            <a:extLst>
              <a:ext uri="{FF2B5EF4-FFF2-40B4-BE49-F238E27FC236}">
                <a16:creationId xmlns:a16="http://schemas.microsoft.com/office/drawing/2014/main" id="{B1DB1114-2983-4FD8-9E32-6A655C689010}"/>
              </a:ext>
            </a:extLst>
          </p:cNvPr>
          <p:cNvSpPr/>
          <p:nvPr/>
        </p:nvSpPr>
        <p:spPr>
          <a:xfrm>
            <a:off x="9668336" y="3900232"/>
            <a:ext cx="318479" cy="318479"/>
          </a:xfrm>
          <a:prstGeom prst="diamond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013313FC-F91F-4974-8E11-5E081663708B}"/>
              </a:ext>
            </a:extLst>
          </p:cNvPr>
          <p:cNvGrpSpPr/>
          <p:nvPr/>
        </p:nvGrpSpPr>
        <p:grpSpPr>
          <a:xfrm>
            <a:off x="8951382" y="2820773"/>
            <a:ext cx="1728000" cy="731520"/>
            <a:chOff x="499359" y="2366048"/>
            <a:chExt cx="1728000" cy="731520"/>
          </a:xfrm>
        </p:grpSpPr>
        <p:sp>
          <p:nvSpPr>
            <p:cNvPr id="29" name="Pentagon 20">
              <a:extLst>
                <a:ext uri="{FF2B5EF4-FFF2-40B4-BE49-F238E27FC236}">
                  <a16:creationId xmlns:a16="http://schemas.microsoft.com/office/drawing/2014/main" id="{229DAD4F-406C-48C8-9761-D903AACF8F79}"/>
                </a:ext>
              </a:extLst>
            </p:cNvPr>
            <p:cNvSpPr/>
            <p:nvPr/>
          </p:nvSpPr>
          <p:spPr>
            <a:xfrm rot="5400000">
              <a:off x="997599" y="1867808"/>
              <a:ext cx="731520" cy="1728000"/>
            </a:xfrm>
            <a:prstGeom prst="homePlate">
              <a:avLst>
                <a:gd name="adj" fmla="val 34375"/>
              </a:avLst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51CBF45-2BDA-4BC7-8158-C0DFF34D4147}"/>
                </a:ext>
              </a:extLst>
            </p:cNvPr>
            <p:cNvSpPr txBox="1"/>
            <p:nvPr/>
          </p:nvSpPr>
          <p:spPr>
            <a:xfrm>
              <a:off x="936839" y="2464321"/>
              <a:ext cx="945770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dirty="0" smtClean="0">
                  <a:solidFill>
                    <a:srgbClr val="002060"/>
                  </a:solidFill>
                  <a:cs typeface="Arial" pitchFamily="34" charset="0"/>
                </a:rPr>
                <a:t>2 AÑOS</a:t>
              </a:r>
              <a:endParaRPr lang="ko-KR" altLang="en-US" sz="1600" b="1" dirty="0">
                <a:solidFill>
                  <a:srgbClr val="002060"/>
                </a:solidFill>
                <a:cs typeface="Arial" pitchFamily="34" charset="0"/>
              </a:endParaRP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83BAAEFF-8F2B-4561-8B10-2DF6DF30FA37}"/>
              </a:ext>
            </a:extLst>
          </p:cNvPr>
          <p:cNvSpPr txBox="1"/>
          <p:nvPr/>
        </p:nvSpPr>
        <p:spPr>
          <a:xfrm>
            <a:off x="8929834" y="4859391"/>
            <a:ext cx="17954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GT" altLang="ko-KR" sz="1200" dirty="0" smtClean="0">
                <a:solidFill>
                  <a:srgbClr val="0B2A4A"/>
                </a:solidFill>
                <a:latin typeface="Century Gothic" panose="020B0502020202020204" pitchFamily="34" charset="0"/>
                <a:cs typeface="Arial" pitchFamily="34" charset="0"/>
              </a:rPr>
              <a:t>Implementar sistemas que permitan realizar los trámites por medios electrónicos.</a:t>
            </a:r>
            <a:endParaRPr lang="es-GT" altLang="ko-KR" sz="1200" dirty="0">
              <a:solidFill>
                <a:srgbClr val="0B2A4A"/>
              </a:solidFill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B71DD22-67C5-46FA-890E-AB70C0F9C32F}"/>
              </a:ext>
            </a:extLst>
          </p:cNvPr>
          <p:cNvSpPr txBox="1"/>
          <p:nvPr/>
        </p:nvSpPr>
        <p:spPr>
          <a:xfrm>
            <a:off x="8997315" y="4373652"/>
            <a:ext cx="1728000" cy="52322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GT" altLang="ko-KR" sz="1400" b="1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pitchFamily="34" charset="0"/>
              </a:rPr>
              <a:t>Implementación de Sistemas</a:t>
            </a:r>
            <a:endParaRPr lang="es-GT" altLang="ko-KR" sz="1400" b="1" dirty="0">
              <a:solidFill>
                <a:schemeClr val="bg1"/>
              </a:solidFill>
              <a:latin typeface="Century Gothic" panose="020B0502020202020204" pitchFamily="34" charset="0"/>
              <a:cs typeface="Arial" pitchFamily="34" charset="0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245C9BA-CF2E-458D-94E7-EED436CBEBF5}"/>
              </a:ext>
            </a:extLst>
          </p:cNvPr>
          <p:cNvCxnSpPr/>
          <p:nvPr/>
        </p:nvCxnSpPr>
        <p:spPr>
          <a:xfrm>
            <a:off x="8963574" y="6003272"/>
            <a:ext cx="1728000" cy="8037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Diamond 33">
            <a:extLst>
              <a:ext uri="{FF2B5EF4-FFF2-40B4-BE49-F238E27FC236}">
                <a16:creationId xmlns:a16="http://schemas.microsoft.com/office/drawing/2014/main" id="{D3BAC51D-92EC-4573-AE04-12598BAD0BE6}"/>
              </a:ext>
            </a:extLst>
          </p:cNvPr>
          <p:cNvSpPr/>
          <p:nvPr/>
        </p:nvSpPr>
        <p:spPr>
          <a:xfrm>
            <a:off x="7331872" y="3900232"/>
            <a:ext cx="318479" cy="318479"/>
          </a:xfrm>
          <a:prstGeom prst="diamond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C7426B1F-B184-41B5-88A8-D328B781DB69}"/>
              </a:ext>
            </a:extLst>
          </p:cNvPr>
          <p:cNvGrpSpPr/>
          <p:nvPr/>
        </p:nvGrpSpPr>
        <p:grpSpPr>
          <a:xfrm>
            <a:off x="6614918" y="2820773"/>
            <a:ext cx="1728000" cy="731520"/>
            <a:chOff x="546388" y="2366048"/>
            <a:chExt cx="1728000" cy="731520"/>
          </a:xfrm>
        </p:grpSpPr>
        <p:sp>
          <p:nvSpPr>
            <p:cNvPr id="36" name="Pentagon 17">
              <a:extLst>
                <a:ext uri="{FF2B5EF4-FFF2-40B4-BE49-F238E27FC236}">
                  <a16:creationId xmlns:a16="http://schemas.microsoft.com/office/drawing/2014/main" id="{3A5E10DB-0988-4C16-BE86-0A233267A4D9}"/>
                </a:ext>
              </a:extLst>
            </p:cNvPr>
            <p:cNvSpPr/>
            <p:nvPr/>
          </p:nvSpPr>
          <p:spPr>
            <a:xfrm rot="5400000">
              <a:off x="1044628" y="1867808"/>
              <a:ext cx="731520" cy="1728000"/>
            </a:xfrm>
            <a:prstGeom prst="homePlate">
              <a:avLst>
                <a:gd name="adj" fmla="val 34375"/>
              </a:avLst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33C16B7-9D1A-4127-8791-509DABC2FF21}"/>
                </a:ext>
              </a:extLst>
            </p:cNvPr>
            <p:cNvSpPr txBox="1"/>
            <p:nvPr/>
          </p:nvSpPr>
          <p:spPr>
            <a:xfrm>
              <a:off x="983868" y="2464321"/>
              <a:ext cx="853040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dirty="0" smtClean="0">
                  <a:solidFill>
                    <a:srgbClr val="002060"/>
                  </a:solidFill>
                  <a:cs typeface="Arial" pitchFamily="34" charset="0"/>
                </a:rPr>
                <a:t>1 AÑO</a:t>
              </a:r>
              <a:endParaRPr lang="ko-KR" altLang="en-US" sz="1600" b="1" dirty="0">
                <a:solidFill>
                  <a:srgbClr val="002060"/>
                </a:solidFill>
                <a:cs typeface="Arial" pitchFamily="34" charset="0"/>
              </a:endParaRP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2FB2104B-DD81-4CE5-B1CE-61EE09D2B16C}"/>
              </a:ext>
            </a:extLst>
          </p:cNvPr>
          <p:cNvSpPr txBox="1"/>
          <p:nvPr/>
        </p:nvSpPr>
        <p:spPr>
          <a:xfrm>
            <a:off x="6616585" y="4851664"/>
            <a:ext cx="18506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GT" altLang="ko-KR" sz="1200" dirty="0" smtClean="0">
                <a:solidFill>
                  <a:srgbClr val="0B2A4A"/>
                </a:solidFill>
                <a:latin typeface="Century Gothic" panose="020B0502020202020204" pitchFamily="34" charset="0"/>
                <a:cs typeface="Arial" pitchFamily="34" charset="0"/>
              </a:rPr>
              <a:t>Poner</a:t>
            </a:r>
            <a:r>
              <a:rPr lang="en-US" altLang="ko-KR" sz="1200" dirty="0" smtClean="0">
                <a:solidFill>
                  <a:srgbClr val="0B2A4A"/>
                </a:solidFill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en-US" altLang="ko-KR" sz="1200" dirty="0">
                <a:solidFill>
                  <a:srgbClr val="0B2A4A"/>
                </a:solidFill>
                <a:latin typeface="Century Gothic" panose="020B0502020202020204" pitchFamily="34" charset="0"/>
                <a:cs typeface="Arial" pitchFamily="34" charset="0"/>
              </a:rPr>
              <a:t>a </a:t>
            </a:r>
            <a:r>
              <a:rPr lang="es-GT" altLang="ko-KR" sz="1200" dirty="0" smtClean="0">
                <a:solidFill>
                  <a:srgbClr val="0B2A4A"/>
                </a:solidFill>
                <a:latin typeface="Century Gothic" panose="020B0502020202020204" pitchFamily="34" charset="0"/>
                <a:cs typeface="Arial" pitchFamily="34" charset="0"/>
              </a:rPr>
              <a:t>disposición de los usuarios por medios</a:t>
            </a:r>
            <a:r>
              <a:rPr lang="en-US" altLang="ko-KR" sz="1200" dirty="0" smtClean="0">
                <a:solidFill>
                  <a:srgbClr val="0B2A4A"/>
                </a:solidFill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es-GT" altLang="ko-KR" sz="1200" dirty="0" smtClean="0">
                <a:solidFill>
                  <a:srgbClr val="0B2A4A"/>
                </a:solidFill>
                <a:latin typeface="Century Gothic" panose="020B0502020202020204" pitchFamily="34" charset="0"/>
                <a:cs typeface="Arial" pitchFamily="34" charset="0"/>
              </a:rPr>
              <a:t>electrónicos: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GT" altLang="ko-KR" sz="1200" dirty="0" smtClean="0">
                <a:solidFill>
                  <a:srgbClr val="0B2A4A"/>
                </a:solidFill>
                <a:latin typeface="Century Gothic" panose="020B0502020202020204" pitchFamily="34" charset="0"/>
                <a:cs typeface="Arial" pitchFamily="34" charset="0"/>
              </a:rPr>
              <a:t>Requisitos, Pasos, Costos, </a:t>
            </a:r>
            <a:r>
              <a:rPr lang="es-ES" altLang="ko-KR" sz="1200" dirty="0" smtClean="0">
                <a:solidFill>
                  <a:srgbClr val="0B2A4A"/>
                </a:solidFill>
                <a:latin typeface="Century Gothic" panose="020B0502020202020204" pitchFamily="34" charset="0"/>
                <a:cs typeface="Arial" pitchFamily="34" charset="0"/>
              </a:rPr>
              <a:t>Plazos, </a:t>
            </a:r>
            <a:r>
              <a:rPr lang="es-GT" altLang="ko-KR" sz="1200" dirty="0" smtClean="0">
                <a:solidFill>
                  <a:srgbClr val="0B2A4A"/>
                </a:solidFill>
                <a:latin typeface="Century Gothic" panose="020B0502020202020204" pitchFamily="34" charset="0"/>
                <a:cs typeface="Arial" pitchFamily="34" charset="0"/>
              </a:rPr>
              <a:t>Normativa</a:t>
            </a:r>
            <a:r>
              <a:rPr lang="en-US" altLang="ko-KR" sz="1200" dirty="0" smtClean="0">
                <a:solidFill>
                  <a:srgbClr val="0B2A4A"/>
                </a:solidFill>
                <a:latin typeface="Century Gothic" panose="020B0502020202020204" pitchFamily="34" charset="0"/>
                <a:cs typeface="Arial" pitchFamily="34" charset="0"/>
              </a:rPr>
              <a:t>  </a:t>
            </a:r>
            <a:endParaRPr lang="en-US" altLang="ko-KR" sz="1200" dirty="0">
              <a:solidFill>
                <a:srgbClr val="0B2A4A"/>
              </a:solidFill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AFE73E7-184C-4A68-B6BC-0F28EF7BB85F}"/>
              </a:ext>
            </a:extLst>
          </p:cNvPr>
          <p:cNvSpPr txBox="1"/>
          <p:nvPr/>
        </p:nvSpPr>
        <p:spPr>
          <a:xfrm>
            <a:off x="6660851" y="4373652"/>
            <a:ext cx="1728000" cy="52322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GT" altLang="ko-KR" sz="1400" b="1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pitchFamily="34" charset="0"/>
              </a:rPr>
              <a:t>Información de Trámites</a:t>
            </a:r>
            <a:endParaRPr lang="es-GT" altLang="ko-KR" sz="1400" b="1" dirty="0">
              <a:solidFill>
                <a:schemeClr val="bg1"/>
              </a:solidFill>
              <a:latin typeface="Century Gothic" panose="020B0502020202020204" pitchFamily="34" charset="0"/>
              <a:cs typeface="Arial" pitchFamily="34" charset="0"/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6AAFB76-503F-4C00-90AD-0FEA2303F9BB}"/>
              </a:ext>
            </a:extLst>
          </p:cNvPr>
          <p:cNvCxnSpPr/>
          <p:nvPr/>
        </p:nvCxnSpPr>
        <p:spPr>
          <a:xfrm>
            <a:off x="6685667" y="6018347"/>
            <a:ext cx="1728000" cy="8037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15">
            <a:extLst>
              <a:ext uri="{FF2B5EF4-FFF2-40B4-BE49-F238E27FC236}">
                <a16:creationId xmlns:a16="http://schemas.microsoft.com/office/drawing/2014/main" id="{6DEA1FBD-6FF7-4C08-9F5C-1CDAD0DD95B0}"/>
              </a:ext>
            </a:extLst>
          </p:cNvPr>
          <p:cNvSpPr txBox="1"/>
          <p:nvPr/>
        </p:nvSpPr>
        <p:spPr>
          <a:xfrm>
            <a:off x="1947294" y="3127273"/>
            <a:ext cx="10767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50" b="1" dirty="0" smtClean="0">
                <a:solidFill>
                  <a:schemeClr val="accent1"/>
                </a:solidFill>
                <a:cs typeface="Arial" pitchFamily="34" charset="0"/>
              </a:rPr>
              <a:t>28 de </a:t>
            </a:r>
            <a:r>
              <a:rPr lang="es-GT" altLang="ko-KR" sz="1050" b="1" dirty="0" smtClean="0">
                <a:solidFill>
                  <a:schemeClr val="accent1"/>
                </a:solidFill>
                <a:cs typeface="Arial" pitchFamily="34" charset="0"/>
              </a:rPr>
              <a:t>Febrero</a:t>
            </a:r>
            <a:endParaRPr lang="es-GT" altLang="ko-KR" sz="105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492138" y="3175676"/>
            <a:ext cx="110959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050" b="1" dirty="0">
                <a:solidFill>
                  <a:schemeClr val="accent1"/>
                </a:solidFill>
                <a:cs typeface="Arial" pitchFamily="34" charset="0"/>
              </a:rPr>
              <a:t>28 de </a:t>
            </a:r>
            <a:r>
              <a:rPr lang="es-GT" altLang="ko-KR" sz="1050" b="1" dirty="0" smtClean="0">
                <a:solidFill>
                  <a:schemeClr val="accent1"/>
                </a:solidFill>
                <a:cs typeface="Arial" pitchFamily="34" charset="0"/>
              </a:rPr>
              <a:t>Febrero</a:t>
            </a:r>
            <a:endParaRPr lang="es-GT" altLang="ko-KR" sz="105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49" name="TextBox 15">
            <a:extLst>
              <a:ext uri="{FF2B5EF4-FFF2-40B4-BE49-F238E27FC236}">
                <a16:creationId xmlns:a16="http://schemas.microsoft.com/office/drawing/2014/main" id="{6DEA1FBD-6FF7-4C08-9F5C-1CDAD0DD95B0}"/>
              </a:ext>
            </a:extLst>
          </p:cNvPr>
          <p:cNvSpPr txBox="1"/>
          <p:nvPr/>
        </p:nvSpPr>
        <p:spPr>
          <a:xfrm>
            <a:off x="9080340" y="3154984"/>
            <a:ext cx="149425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50" b="1" dirty="0" smtClean="0">
                <a:solidFill>
                  <a:schemeClr val="accent1"/>
                </a:solidFill>
                <a:cs typeface="Arial" pitchFamily="34" charset="0"/>
              </a:rPr>
              <a:t>31 de </a:t>
            </a:r>
            <a:r>
              <a:rPr lang="es-GT" altLang="ko-KR" sz="1050" b="1" dirty="0" smtClean="0">
                <a:solidFill>
                  <a:schemeClr val="accent1"/>
                </a:solidFill>
                <a:cs typeface="Arial" pitchFamily="34" charset="0"/>
              </a:rPr>
              <a:t>Agosto 2023</a:t>
            </a:r>
            <a:endParaRPr lang="es-GT" altLang="ko-KR" sz="105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50" name="TextBox 15">
            <a:extLst>
              <a:ext uri="{FF2B5EF4-FFF2-40B4-BE49-F238E27FC236}">
                <a16:creationId xmlns:a16="http://schemas.microsoft.com/office/drawing/2014/main" id="{6DEA1FBD-6FF7-4C08-9F5C-1CDAD0DD95B0}"/>
              </a:ext>
            </a:extLst>
          </p:cNvPr>
          <p:cNvSpPr txBox="1"/>
          <p:nvPr/>
        </p:nvSpPr>
        <p:spPr>
          <a:xfrm>
            <a:off x="6957586" y="3151030"/>
            <a:ext cx="10767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50" b="1" dirty="0" smtClean="0">
                <a:solidFill>
                  <a:schemeClr val="accent1"/>
                </a:solidFill>
                <a:cs typeface="Arial" pitchFamily="34" charset="0"/>
              </a:rPr>
              <a:t>31 de Agosto</a:t>
            </a:r>
            <a:endParaRPr lang="es-GT" altLang="ko-KR" sz="1050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55" name="Group 11">
            <a:extLst>
              <a:ext uri="{FF2B5EF4-FFF2-40B4-BE49-F238E27FC236}">
                <a16:creationId xmlns:a16="http://schemas.microsoft.com/office/drawing/2014/main" id="{FDAAB93B-EB92-4A29-87E1-41A350DC6A2B}"/>
              </a:ext>
            </a:extLst>
          </p:cNvPr>
          <p:cNvGrpSpPr/>
          <p:nvPr/>
        </p:nvGrpSpPr>
        <p:grpSpPr>
          <a:xfrm>
            <a:off x="-5280" y="0"/>
            <a:ext cx="11778180" cy="1138908"/>
            <a:chOff x="1" y="0"/>
            <a:chExt cx="10715946" cy="1138908"/>
          </a:xfrm>
        </p:grpSpPr>
        <p:sp>
          <p:nvSpPr>
            <p:cNvPr id="56" name="Rectángulo 4">
              <a:extLst>
                <a:ext uri="{FF2B5EF4-FFF2-40B4-BE49-F238E27FC236}">
                  <a16:creationId xmlns:a16="http://schemas.microsoft.com/office/drawing/2014/main" id="{CC3A9A2E-D4C9-4522-913A-0BF4E2E43664}"/>
                </a:ext>
              </a:extLst>
            </p:cNvPr>
            <p:cNvSpPr/>
            <p:nvPr/>
          </p:nvSpPr>
          <p:spPr>
            <a:xfrm>
              <a:off x="1" y="0"/>
              <a:ext cx="9441950" cy="1033695"/>
            </a:xfrm>
            <a:prstGeom prst="rect">
              <a:avLst/>
            </a:prstGeom>
            <a:solidFill>
              <a:srgbClr val="0F36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G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000080"/>
                </a:highlight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Rectángulo 9">
              <a:extLst>
                <a:ext uri="{FF2B5EF4-FFF2-40B4-BE49-F238E27FC236}">
                  <a16:creationId xmlns:a16="http://schemas.microsoft.com/office/drawing/2014/main" id="{15D1FCE9-6F83-4A41-9ADE-1A1840D69660}"/>
                </a:ext>
              </a:extLst>
            </p:cNvPr>
            <p:cNvSpPr/>
            <p:nvPr/>
          </p:nvSpPr>
          <p:spPr>
            <a:xfrm>
              <a:off x="393522" y="388506"/>
              <a:ext cx="156884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GT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 SemiBold" pitchFamily="2" charset="77"/>
                  <a:ea typeface="+mn-ea"/>
                  <a:cs typeface="+mn-cs"/>
                </a:rPr>
                <a:t>MINISTERIO DE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GT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 SemiBold" pitchFamily="2" charset="77"/>
                  <a:ea typeface="+mn-ea"/>
                  <a:cs typeface="+mn-cs"/>
                </a:rPr>
                <a:t>ECONOMÍA</a:t>
              </a:r>
            </a:p>
          </p:txBody>
        </p:sp>
        <p:cxnSp>
          <p:nvCxnSpPr>
            <p:cNvPr id="58" name="Conector recto 13">
              <a:extLst>
                <a:ext uri="{FF2B5EF4-FFF2-40B4-BE49-F238E27FC236}">
                  <a16:creationId xmlns:a16="http://schemas.microsoft.com/office/drawing/2014/main" id="{84D1DB79-F745-4BBC-BC48-DE04D82EE7CB}"/>
                </a:ext>
              </a:extLst>
            </p:cNvPr>
            <p:cNvCxnSpPr/>
            <p:nvPr/>
          </p:nvCxnSpPr>
          <p:spPr>
            <a:xfrm>
              <a:off x="297951" y="203234"/>
              <a:ext cx="0" cy="832207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9" name="Imagen 12">
              <a:extLst>
                <a:ext uri="{FF2B5EF4-FFF2-40B4-BE49-F238E27FC236}">
                  <a16:creationId xmlns:a16="http://schemas.microsoft.com/office/drawing/2014/main" id="{17A4577F-7976-43B5-801E-748B5A40BD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832369" y="99766"/>
              <a:ext cx="883578" cy="1039142"/>
            </a:xfrm>
            <a:prstGeom prst="rect">
              <a:avLst/>
            </a:prstGeom>
          </p:spPr>
        </p:pic>
      </p:grpSp>
      <p:pic>
        <p:nvPicPr>
          <p:cNvPr id="51" name="Imagen 50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842" y="6040443"/>
            <a:ext cx="427080" cy="427080"/>
          </a:xfrm>
          <a:prstGeom prst="rect">
            <a:avLst/>
          </a:prstGeom>
        </p:spPr>
      </p:pic>
      <p:pic>
        <p:nvPicPr>
          <p:cNvPr id="52" name="Imagen 51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6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232" y="6067913"/>
            <a:ext cx="369225" cy="369225"/>
          </a:xfrm>
          <a:prstGeom prst="rect">
            <a:avLst/>
          </a:prstGeom>
        </p:spPr>
      </p:pic>
      <p:pic>
        <p:nvPicPr>
          <p:cNvPr id="62" name="Imagen 61" descr="▷ Iconos para formularios | Actualizado enero 2022"/>
          <p:cNvPicPr/>
          <p:nvPr/>
        </p:nvPicPr>
        <p:blipFill rotWithShape="1"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644" r="13645"/>
          <a:stretch/>
        </p:blipFill>
        <p:spPr bwMode="auto">
          <a:xfrm>
            <a:off x="1630000" y="6081949"/>
            <a:ext cx="279902" cy="39729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3" name="Imagen 62"/>
          <p:cNvPicPr>
            <a:picLocks noChangeAspect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7315" y="6081429"/>
            <a:ext cx="372811" cy="372811"/>
          </a:xfrm>
          <a:prstGeom prst="rect">
            <a:avLst/>
          </a:prstGeom>
        </p:spPr>
      </p:pic>
      <p:sp>
        <p:nvSpPr>
          <p:cNvPr id="64" name="Rectángulo 63"/>
          <p:cNvSpPr/>
          <p:nvPr/>
        </p:nvSpPr>
        <p:spPr>
          <a:xfrm>
            <a:off x="-5280" y="6592845"/>
            <a:ext cx="12197280" cy="2651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cxnSp>
        <p:nvCxnSpPr>
          <p:cNvPr id="71" name="Straight Connector 16">
            <a:extLst>
              <a:ext uri="{FF2B5EF4-FFF2-40B4-BE49-F238E27FC236}">
                <a16:creationId xmlns:a16="http://schemas.microsoft.com/office/drawing/2014/main" id="{A13C6E9C-4211-4C23-90C1-B5BA67DFA1E1}"/>
              </a:ext>
            </a:extLst>
          </p:cNvPr>
          <p:cNvCxnSpPr>
            <a:cxnSpLocks/>
          </p:cNvCxnSpPr>
          <p:nvPr/>
        </p:nvCxnSpPr>
        <p:spPr>
          <a:xfrm flipH="1">
            <a:off x="6736699" y="3646632"/>
            <a:ext cx="3942683" cy="1228"/>
          </a:xfrm>
          <a:prstGeom prst="line">
            <a:avLst/>
          </a:prstGeom>
          <a:ln>
            <a:prstDash val="sysDash"/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ángulo 73"/>
          <p:cNvSpPr/>
          <p:nvPr/>
        </p:nvSpPr>
        <p:spPr>
          <a:xfrm>
            <a:off x="6891382" y="3661950"/>
            <a:ext cx="3549372" cy="1599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Plazos prorrogables por un año cuando se justifique</a:t>
            </a:r>
            <a:endParaRPr lang="es-GT" sz="9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11375</TotalTime>
  <Words>111</Words>
  <Application>Microsoft Office PowerPoint</Application>
  <PresentationFormat>Panorámica</PresentationFormat>
  <Paragraphs>24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Unicode MS</vt:lpstr>
      <vt:lpstr>Calibri</vt:lpstr>
      <vt:lpstr>Century Gothic</vt:lpstr>
      <vt:lpstr>Montserrat SemiBold</vt:lpstr>
      <vt:lpstr>Office Theme</vt:lpstr>
      <vt:lpstr>PLAZOS DETERMINADOS EN LA LEY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Marcia Priscila Oropin Segura</cp:lastModifiedBy>
  <cp:revision>22</cp:revision>
  <dcterms:created xsi:type="dcterms:W3CDTF">2018-02-18T19:39:47Z</dcterms:created>
  <dcterms:modified xsi:type="dcterms:W3CDTF">2022-01-28T20:33:05Z</dcterms:modified>
</cp:coreProperties>
</file>