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79" d="100"/>
          <a:sy n="79" d="100"/>
        </p:scale>
        <p:origin x="5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 Isabel Cabrera del Valle" userId="74a14cee-ed3f-42de-98fe-c16b823a2b3b" providerId="ADAL" clId="{6DD508EE-5DD3-4217-B184-9D3E50D65383}"/>
    <pc:docChg chg="undo custSel modSld">
      <pc:chgData name="Ana Isabel Cabrera del Valle" userId="74a14cee-ed3f-42de-98fe-c16b823a2b3b" providerId="ADAL" clId="{6DD508EE-5DD3-4217-B184-9D3E50D65383}" dt="2023-12-07T19:01:25.758" v="86" actId="20577"/>
      <pc:docMkLst>
        <pc:docMk/>
      </pc:docMkLst>
      <pc:sldChg chg="modSp mod">
        <pc:chgData name="Ana Isabel Cabrera del Valle" userId="74a14cee-ed3f-42de-98fe-c16b823a2b3b" providerId="ADAL" clId="{6DD508EE-5DD3-4217-B184-9D3E50D65383}" dt="2023-12-07T19:01:25.758" v="86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6DD508EE-5DD3-4217-B184-9D3E50D65383}" dt="2023-12-07T14:41:36.918" v="1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6DD508EE-5DD3-4217-B184-9D3E50D65383}" dt="2023-12-07T19:01:25.758" v="86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  <pc:docChgLst>
    <pc:chgData name="Ana Isabel Cabrera del Valle" userId="74a14cee-ed3f-42de-98fe-c16b823a2b3b" providerId="ADAL" clId="{96B5DB10-518C-4A9B-A6F9-0CF0B66DE21F}"/>
    <pc:docChg chg="undo redo custSel modSld">
      <pc:chgData name="Ana Isabel Cabrera del Valle" userId="74a14cee-ed3f-42de-98fe-c16b823a2b3b" providerId="ADAL" clId="{96B5DB10-518C-4A9B-A6F9-0CF0B66DE21F}" dt="2023-12-12T21:01:11.915" v="93" actId="1076"/>
      <pc:docMkLst>
        <pc:docMk/>
      </pc:docMkLst>
      <pc:sldChg chg="modSp mod">
        <pc:chgData name="Ana Isabel Cabrera del Valle" userId="74a14cee-ed3f-42de-98fe-c16b823a2b3b" providerId="ADAL" clId="{96B5DB10-518C-4A9B-A6F9-0CF0B66DE21F}" dt="2023-12-12T21:01:11.915" v="93" actId="1076"/>
        <pc:sldMkLst>
          <pc:docMk/>
          <pc:sldMk cId="867007364" sldId="256"/>
        </pc:sldMkLst>
        <pc:spChg chg="mod">
          <ac:chgData name="Ana Isabel Cabrera del Valle" userId="74a14cee-ed3f-42de-98fe-c16b823a2b3b" providerId="ADAL" clId="{96B5DB10-518C-4A9B-A6F9-0CF0B66DE21F}" dt="2023-12-12T18:24:14.742" v="5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96B5DB10-518C-4A9B-A6F9-0CF0B66DE21F}" dt="2023-12-12T21:01:03.005" v="88" actId="20577"/>
          <ac:spMkLst>
            <pc:docMk/>
            <pc:sldMk cId="867007364" sldId="256"/>
            <ac:spMk id="9" creationId="{CEDADA2C-6E97-9A4A-9215-F4620D0FA392}"/>
          </ac:spMkLst>
        </pc:spChg>
        <pc:picChg chg="mod">
          <ac:chgData name="Ana Isabel Cabrera del Valle" userId="74a14cee-ed3f-42de-98fe-c16b823a2b3b" providerId="ADAL" clId="{96B5DB10-518C-4A9B-A6F9-0CF0B66DE21F}" dt="2023-12-12T21:01:11.915" v="93" actId="1076"/>
          <ac:picMkLst>
            <pc:docMk/>
            <pc:sldMk cId="867007364" sldId="256"/>
            <ac:picMk id="5" creationId="{9E97669B-9BB0-044D-B285-42D54F6F8A7E}"/>
          </ac:picMkLst>
        </pc:picChg>
      </pc:sldChg>
    </pc:docChg>
  </pc:docChgLst>
  <pc:docChgLst>
    <pc:chgData name="Ana Isabel Cabrera del Valle" userId="74a14cee-ed3f-42de-98fe-c16b823a2b3b" providerId="ADAL" clId="{AB940E46-D308-4083-8BD4-7C15A9AFCAA5}"/>
    <pc:docChg chg="modSld">
      <pc:chgData name="Ana Isabel Cabrera del Valle" userId="74a14cee-ed3f-42de-98fe-c16b823a2b3b" providerId="ADAL" clId="{AB940E46-D308-4083-8BD4-7C15A9AFCAA5}" dt="2023-11-28T21:57:29.070" v="32" actId="20577"/>
      <pc:docMkLst>
        <pc:docMk/>
      </pc:docMkLst>
      <pc:sldChg chg="modSp mod">
        <pc:chgData name="Ana Isabel Cabrera del Valle" userId="74a14cee-ed3f-42de-98fe-c16b823a2b3b" providerId="ADAL" clId="{AB940E46-D308-4083-8BD4-7C15A9AFCAA5}" dt="2023-11-28T21:57:29.070" v="32" actId="20577"/>
        <pc:sldMkLst>
          <pc:docMk/>
          <pc:sldMk cId="867007364" sldId="256"/>
        </pc:sldMkLst>
        <pc:spChg chg="mod">
          <ac:chgData name="Ana Isabel Cabrera del Valle" userId="74a14cee-ed3f-42de-98fe-c16b823a2b3b" providerId="ADAL" clId="{AB940E46-D308-4083-8BD4-7C15A9AFCAA5}" dt="2023-11-28T21:53:16.546" v="1" actId="20577"/>
          <ac:spMkLst>
            <pc:docMk/>
            <pc:sldMk cId="867007364" sldId="256"/>
            <ac:spMk id="6" creationId="{3CDE3497-868F-1840-AD2C-5D8B467065B0}"/>
          </ac:spMkLst>
        </pc:spChg>
        <pc:spChg chg="mod">
          <ac:chgData name="Ana Isabel Cabrera del Valle" userId="74a14cee-ed3f-42de-98fe-c16b823a2b3b" providerId="ADAL" clId="{AB940E46-D308-4083-8BD4-7C15A9AFCAA5}" dt="2023-11-28T21:57:29.070" v="32" actId="20577"/>
          <ac:spMkLst>
            <pc:docMk/>
            <pc:sldMk cId="867007364" sldId="256"/>
            <ac:spMk id="9" creationId="{CEDADA2C-6E97-9A4A-9215-F4620D0FA392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7-28T21:37:19.5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10082,'0'0'456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2011"/>
            <a:ext cx="7772400" cy="270594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82310"/>
            <a:ext cx="6858000" cy="187653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0848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329045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413808"/>
            <a:ext cx="1971675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413808"/>
            <a:ext cx="5800725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29441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7253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937705"/>
            <a:ext cx="7886700" cy="323310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5201393"/>
            <a:ext cx="7886700" cy="170021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1889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069042"/>
            <a:ext cx="388620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288805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13810"/>
            <a:ext cx="788670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905318"/>
            <a:ext cx="3868340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839085"/>
            <a:ext cx="386834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905318"/>
            <a:ext cx="3887391" cy="9337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839085"/>
            <a:ext cx="3887391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400917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51962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15546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19083"/>
            <a:ext cx="4629150" cy="552344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662606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18160"/>
            <a:ext cx="2949178" cy="18135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119083"/>
            <a:ext cx="4629150" cy="552344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331720"/>
            <a:ext cx="2949178" cy="4319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695100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13810"/>
            <a:ext cx="788670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069042"/>
            <a:ext cx="788670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C48BF-9EF4-F445-A161-09F4078C940F}" type="datetimeFigureOut">
              <a:rPr lang="en-GT" smtClean="0"/>
              <a:t>12/12/2023</a:t>
            </a:fld>
            <a:endParaRPr lang="en-G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7203865"/>
            <a:ext cx="30861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7203865"/>
            <a:ext cx="205740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34846-BB2F-2941-A748-0E50F85C4908}" type="slidenum">
              <a:rPr lang="en-GT" smtClean="0"/>
              <a:t>‹Nº›</a:t>
            </a:fld>
            <a:endParaRPr lang="en-GT"/>
          </a:p>
        </p:txBody>
      </p:sp>
    </p:spTree>
    <p:extLst>
      <p:ext uri="{BB962C8B-B14F-4D97-AF65-F5344CB8AC3E}">
        <p14:creationId xmlns:p14="http://schemas.microsoft.com/office/powerpoint/2010/main" val="2485084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E97669B-9BB0-044D-B285-42D54F6F8A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9144000" cy="7772398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3CDE3497-868F-1840-AD2C-5D8B467065B0}"/>
              </a:ext>
            </a:extLst>
          </p:cNvPr>
          <p:cNvSpPr txBox="1">
            <a:spLocks/>
          </p:cNvSpPr>
          <p:nvPr/>
        </p:nvSpPr>
        <p:spPr>
          <a:xfrm>
            <a:off x="6107185" y="83174"/>
            <a:ext cx="2659310" cy="456822"/>
          </a:xfrm>
          <a:prstGeom prst="rect">
            <a:avLst/>
          </a:prstGeom>
        </p:spPr>
        <p:txBody>
          <a:bodyPr vert="horz" lIns="91439" tIns="45721" rIns="91439" bIns="45721" rtlCol="0" anchor="ctr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799" b="1" dirty="0">
                <a:solidFill>
                  <a:schemeClr val="bg1"/>
                </a:solidFill>
                <a:latin typeface="Montserrat" pitchFamily="2" charset="77"/>
              </a:rPr>
              <a:t>12 diciembre </a:t>
            </a:r>
            <a:r>
              <a:rPr lang="es-ES" sz="1799" dirty="0">
                <a:solidFill>
                  <a:schemeClr val="bg1"/>
                </a:solidFill>
                <a:latin typeface="Montserrat" pitchFamily="2" charset="77"/>
              </a:rPr>
              <a:t>2023</a:t>
            </a:r>
            <a:endParaRPr lang="en-GT" sz="1799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CEDADA2C-6E97-9A4A-9215-F4620D0FA392}"/>
              </a:ext>
            </a:extLst>
          </p:cNvPr>
          <p:cNvSpPr txBox="1">
            <a:spLocks/>
          </p:cNvSpPr>
          <p:nvPr/>
        </p:nvSpPr>
        <p:spPr>
          <a:xfrm>
            <a:off x="4136766" y="2562203"/>
            <a:ext cx="4296908" cy="2832685"/>
          </a:xfrm>
          <a:prstGeom prst="rect">
            <a:avLst/>
          </a:prstGeom>
        </p:spPr>
        <p:txBody>
          <a:bodyPr vert="horz" lIns="91439" tIns="45721" rIns="91439" bIns="45721" rtlCol="0">
            <a:no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bg1"/>
                </a:solidFill>
                <a:latin typeface="Montserrat" pitchFamily="2" charset="77"/>
              </a:rPr>
              <a:t>Banco de Guatemala registró </a:t>
            </a:r>
            <a:r>
              <a:rPr lang="es-ES" sz="1400" b="1" dirty="0">
                <a:solidFill>
                  <a:schemeClr val="bg1"/>
                </a:solidFill>
                <a:latin typeface="Montserrat" pitchFamily="2" charset="77"/>
              </a:rPr>
              <a:t>ventas en el Mercado Cambiario </a:t>
            </a:r>
            <a:r>
              <a:rPr lang="es-ES" sz="1400" dirty="0">
                <a:solidFill>
                  <a:schemeClr val="bg1"/>
                </a:solidFill>
                <a:latin typeface="Montserrat" pitchFamily="2" charset="77"/>
              </a:rPr>
              <a:t>a diciembre 2023 por</a:t>
            </a:r>
            <a:r>
              <a:rPr lang="es-ES" sz="1400" b="1" dirty="0">
                <a:solidFill>
                  <a:schemeClr val="bg1"/>
                </a:solidFill>
                <a:latin typeface="Montserrat" pitchFamily="2" charset="77"/>
              </a:rPr>
              <a:t> US$2.5 millones.  </a:t>
            </a:r>
            <a:r>
              <a:rPr lang="es-ES" sz="1400" dirty="0">
                <a:solidFill>
                  <a:schemeClr val="bg1"/>
                </a:solidFill>
                <a:latin typeface="Montserrat" pitchFamily="2" charset="77"/>
              </a:rPr>
              <a:t>(página 19)</a:t>
            </a:r>
            <a:endParaRPr lang="es-GT" sz="1400" b="1" dirty="0">
              <a:solidFill>
                <a:schemeClr val="bg1"/>
              </a:solidFill>
              <a:latin typeface="Montserrat" pitchFamily="2" charset="77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sz="1400" dirty="0">
                <a:solidFill>
                  <a:schemeClr val="bg1"/>
                </a:solidFill>
                <a:latin typeface="Montserrat" pitchFamily="2" charset="77"/>
              </a:rPr>
              <a:t>Comercio exterior a octubre de 2023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: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Exportaciones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ascienden a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 US$11.982.9 M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e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 Importaciones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a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 US$25,177.3 M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(página 32)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Variación interanual del total de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afiliados al IGSS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, a octubre 2023: </a:t>
            </a:r>
            <a:r>
              <a:rPr lang="es-GT" sz="1400" b="1" dirty="0">
                <a:solidFill>
                  <a:schemeClr val="bg1"/>
                </a:solidFill>
                <a:latin typeface="Montserrat" pitchFamily="2" charset="77"/>
              </a:rPr>
              <a:t>5.3%                          </a:t>
            </a:r>
            <a:r>
              <a:rPr lang="es-GT" sz="1400" dirty="0">
                <a:solidFill>
                  <a:schemeClr val="bg1"/>
                </a:solidFill>
                <a:latin typeface="Montserrat" pitchFamily="2" charset="77"/>
              </a:rPr>
              <a:t>(página 35)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GT" sz="1400" dirty="0">
              <a:solidFill>
                <a:schemeClr val="bg1"/>
              </a:solidFill>
              <a:latin typeface="Montserrat" pitchFamily="2" charset="77"/>
            </a:endParaRPr>
          </a:p>
          <a:p>
            <a:pPr algn="just"/>
            <a:endParaRPr lang="es-MX" sz="1400" dirty="0">
              <a:solidFill>
                <a:schemeClr val="bg1"/>
              </a:solidFill>
              <a:latin typeface="Montserrat" pitchFamily="2" charset="77"/>
            </a:endParaRPr>
          </a:p>
          <a:p>
            <a:pPr algn="just"/>
            <a:endParaRPr lang="es-GT" sz="1400" dirty="0">
              <a:solidFill>
                <a:schemeClr val="bg1"/>
              </a:solidFill>
              <a:latin typeface="Montserrat" pitchFamily="2" charset="77"/>
            </a:endParaRPr>
          </a:p>
          <a:p>
            <a:pPr algn="l"/>
            <a:endParaRPr lang="en-US" sz="1799" dirty="0">
              <a:solidFill>
                <a:schemeClr val="bg1"/>
              </a:solidFill>
              <a:latin typeface="Montserrat" pitchFamily="2" charset="77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B77514E5-5002-5141-98BE-96EF83485981}"/>
              </a:ext>
            </a:extLst>
          </p:cNvPr>
          <p:cNvSpPr txBox="1">
            <a:spLocks/>
          </p:cNvSpPr>
          <p:nvPr/>
        </p:nvSpPr>
        <p:spPr>
          <a:xfrm>
            <a:off x="4027349" y="1920691"/>
            <a:ext cx="4406324" cy="456822"/>
          </a:xfrm>
          <a:prstGeom prst="rect">
            <a:avLst/>
          </a:prstGeom>
        </p:spPr>
        <p:txBody>
          <a:bodyPr vert="horz" lIns="91439" tIns="45721" rIns="91439" bIns="45721" rtlCol="0">
            <a:normAutofit/>
          </a:bodyPr>
          <a:lstStyle>
            <a:lvl1pPr marL="0" indent="0" algn="ctr" defTabSz="1015807" rtl="0" eaLnBrk="1" latinLnBrk="0" hangingPunct="1">
              <a:lnSpc>
                <a:spcPct val="90000"/>
              </a:lnSpc>
              <a:spcBef>
                <a:spcPts val="1111"/>
              </a:spcBef>
              <a:buFont typeface="Arial" panose="020B0604020202020204" pitchFamily="34" charset="0"/>
              <a:buNone/>
              <a:defRPr sz="266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7903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2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580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3710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161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39517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47421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55324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63228" indent="0" algn="ctr" defTabSz="1015807" rtl="0" eaLnBrk="1" latinLnBrk="0" hangingPunct="1">
              <a:lnSpc>
                <a:spcPct val="90000"/>
              </a:lnSpc>
              <a:spcBef>
                <a:spcPts val="555"/>
              </a:spcBef>
              <a:buFont typeface="Arial" panose="020B0604020202020204" pitchFamily="34" charset="0"/>
              <a:buNone/>
              <a:defRPr sz="177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500" b="1" dirty="0">
                <a:solidFill>
                  <a:schemeClr val="bg1"/>
                </a:solidFill>
                <a:latin typeface="Montserrat" pitchFamily="2" charset="77"/>
              </a:rPr>
              <a:t>Conozca lo más relevante de la semana:</a:t>
            </a:r>
            <a:endParaRPr lang="en-GT" sz="1500" b="1" dirty="0">
              <a:solidFill>
                <a:schemeClr val="bg1"/>
              </a:solidFill>
              <a:latin typeface="Montserrat" pitchFamily="2" charset="77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14:cNvPr>
              <p14:cNvContentPartPr/>
              <p14:nvPr/>
            </p14:nvContentPartPr>
            <p14:xfrm>
              <a:off x="11515108" y="830433"/>
              <a:ext cx="36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E8F545E3-A717-455A-9DEE-A257CEF3C4D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506108" y="821433"/>
                <a:ext cx="18000" cy="18000"/>
              </a:xfrm>
              <a:prstGeom prst="rect">
                <a:avLst/>
              </a:prstGeom>
            </p:spPr>
          </p:pic>
        </mc:Fallback>
      </mc:AlternateContent>
      <p:pic>
        <p:nvPicPr>
          <p:cNvPr id="7" name="Gráfico 6">
            <a:extLst>
              <a:ext uri="{FF2B5EF4-FFF2-40B4-BE49-F238E27FC236}">
                <a16:creationId xmlns:a16="http://schemas.microsoft.com/office/drawing/2014/main" id="{6F0557F9-36D2-4D03-C5E9-56BED5D9E7F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854573" y="1695897"/>
            <a:ext cx="564385" cy="56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073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518</TotalTime>
  <Words>77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Gregorio Armando Juárez</dc:creator>
  <cp:lastModifiedBy>Ana Isabel Cabrera del Valle</cp:lastModifiedBy>
  <cp:revision>10</cp:revision>
  <dcterms:created xsi:type="dcterms:W3CDTF">2021-07-15T17:50:43Z</dcterms:created>
  <dcterms:modified xsi:type="dcterms:W3CDTF">2023-12-12T21:01:14Z</dcterms:modified>
</cp:coreProperties>
</file>